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8" r:id="rId3"/>
    <p:sldId id="259" r:id="rId4"/>
    <p:sldId id="260" r:id="rId5"/>
    <p:sldId id="261" r:id="rId6"/>
    <p:sldId id="265" r:id="rId7"/>
    <p:sldId id="262" r:id="rId8"/>
    <p:sldId id="263" r:id="rId9"/>
    <p:sldId id="264" r:id="rId10"/>
  </p:sldIdLst>
  <p:sldSz cx="18288000" cy="10287000"/>
  <p:notesSz cx="6858000" cy="9144000"/>
  <p:embeddedFontLst>
    <p:embeddedFont>
      <p:font typeface="Century Gothic" panose="020B0502020202020204"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gSJq1sfL/g6ehvWUjC7YJOdI8JE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2B88F2-B1B2-4DAE-8667-588E739AA7B4}">
  <a:tblStyle styleId="{F02B88F2-B1B2-4DAE-8667-588E739AA7B4}"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7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2" Type="http://schemas.openxmlformats.org/officeDocument/2006/relationships/slide" Target="slides/slide1.xml"/><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26d54a65b3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326d54a65b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8" name="Google Shape;12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9" name="Google Shape;13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0" name="Google Shape;15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0" name="Google Shape;16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a:extLst>
            <a:ext uri="{FF2B5EF4-FFF2-40B4-BE49-F238E27FC236}">
              <a16:creationId xmlns:a16="http://schemas.microsoft.com/office/drawing/2014/main" id="{FAA9AC44-92B4-A36B-B5D7-C82545DB515A}"/>
            </a:ext>
          </a:extLst>
        </p:cNvPr>
        <p:cNvGrpSpPr/>
        <p:nvPr/>
      </p:nvGrpSpPr>
      <p:grpSpPr>
        <a:xfrm>
          <a:off x="0" y="0"/>
          <a:ext cx="0" cy="0"/>
          <a:chOff x="0" y="0"/>
          <a:chExt cx="0" cy="0"/>
        </a:xfrm>
      </p:grpSpPr>
      <p:sp>
        <p:nvSpPr>
          <p:cNvPr id="180" name="Google Shape;180;p24:notes">
            <a:extLst>
              <a:ext uri="{FF2B5EF4-FFF2-40B4-BE49-F238E27FC236}">
                <a16:creationId xmlns:a16="http://schemas.microsoft.com/office/drawing/2014/main" id="{496331E7-80D6-6007-9A40-A9CFFD11500A}"/>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a:extLst>
              <a:ext uri="{FF2B5EF4-FFF2-40B4-BE49-F238E27FC236}">
                <a16:creationId xmlns:a16="http://schemas.microsoft.com/office/drawing/2014/main" id="{6C2C0585-2BF4-90A0-7B48-C3C2BCA996E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2651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0" name="Google Shape;17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3" name="Google Shape;19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8" name="Google Shape;5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8"/>
          <p:cNvSpPr>
            <a:spLocks noGrp="1"/>
          </p:cNvSpPr>
          <p:nvPr>
            <p:ph type="pic" idx="2"/>
          </p:nvPr>
        </p:nvSpPr>
        <p:spPr>
          <a:xfrm>
            <a:off x="1792288" y="612775"/>
            <a:ext cx="5486400" cy="4114800"/>
          </a:xfrm>
          <a:prstGeom prst="rect">
            <a:avLst/>
          </a:prstGeom>
          <a:noFill/>
          <a:ln>
            <a:noFill/>
          </a:ln>
        </p:spPr>
      </p:sp>
      <p:sp>
        <p:nvSpPr>
          <p:cNvPr id="64" name="Google Shape;64;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5" name="Google Shape;6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21.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hyperlink" Target="https://creativecommons.org/licenses/by-nc/4.0/legalcode.en" TargetMode="External"/><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12" scaled="0"/>
        </a:gradFill>
        <a:effectLst/>
      </p:bgPr>
    </p:bg>
    <p:spTree>
      <p:nvGrpSpPr>
        <p:cNvPr id="1" name="Shape 83"/>
        <p:cNvGrpSpPr/>
        <p:nvPr/>
      </p:nvGrpSpPr>
      <p:grpSpPr>
        <a:xfrm>
          <a:off x="0" y="0"/>
          <a:ext cx="0" cy="0"/>
          <a:chOff x="0" y="0"/>
          <a:chExt cx="0" cy="0"/>
        </a:xfrm>
      </p:grpSpPr>
      <p:grpSp>
        <p:nvGrpSpPr>
          <p:cNvPr id="84" name="Google Shape;84;g326d54a65b3_1_0"/>
          <p:cNvGrpSpPr/>
          <p:nvPr/>
        </p:nvGrpSpPr>
        <p:grpSpPr>
          <a:xfrm>
            <a:off x="1644693" y="8959365"/>
            <a:ext cx="17982050" cy="4071840"/>
            <a:chOff x="0" y="-9525"/>
            <a:chExt cx="5559109" cy="1258800"/>
          </a:xfrm>
        </p:grpSpPr>
        <p:sp>
          <p:nvSpPr>
            <p:cNvPr id="85" name="Google Shape;85;g326d54a65b3_1_0"/>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26d54a65b3_1_0"/>
            <p:cNvSpPr txBox="1"/>
            <p:nvPr/>
          </p:nvSpPr>
          <p:spPr>
            <a:xfrm>
              <a:off x="0" y="-9525"/>
              <a:ext cx="5559000" cy="12588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87" name="Google Shape;87;g326d54a65b3_1_0"/>
          <p:cNvGrpSpPr/>
          <p:nvPr/>
        </p:nvGrpSpPr>
        <p:grpSpPr>
          <a:xfrm>
            <a:off x="-1047171" y="4984823"/>
            <a:ext cx="17982050" cy="3531587"/>
            <a:chOff x="0" y="-9525"/>
            <a:chExt cx="5559109" cy="1091782"/>
          </a:xfrm>
        </p:grpSpPr>
        <p:sp>
          <p:nvSpPr>
            <p:cNvPr id="88" name="Google Shape;88;g326d54a65b3_1_0"/>
            <p:cNvSpPr/>
            <p:nvPr/>
          </p:nvSpPr>
          <p:spPr>
            <a:xfrm>
              <a:off x="0" y="0"/>
              <a:ext cx="5559109" cy="1082257"/>
            </a:xfrm>
            <a:custGeom>
              <a:avLst/>
              <a:gdLst/>
              <a:ahLst/>
              <a:cxnLst/>
              <a:rect l="l" t="t" r="r" b="b"/>
              <a:pathLst>
                <a:path w="5559109" h="1082257" extrusionOk="0">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g326d54a65b3_1_0"/>
            <p:cNvSpPr txBox="1"/>
            <p:nvPr/>
          </p:nvSpPr>
          <p:spPr>
            <a:xfrm>
              <a:off x="0" y="-9525"/>
              <a:ext cx="5559000" cy="10917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90" name="Google Shape;90;g326d54a65b3_1_0"/>
          <p:cNvGrpSpPr/>
          <p:nvPr/>
        </p:nvGrpSpPr>
        <p:grpSpPr>
          <a:xfrm>
            <a:off x="1644693" y="-307801"/>
            <a:ext cx="18587667" cy="4847198"/>
            <a:chOff x="0" y="-9525"/>
            <a:chExt cx="5746334" cy="1498500"/>
          </a:xfrm>
        </p:grpSpPr>
        <p:sp>
          <p:nvSpPr>
            <p:cNvPr id="91" name="Google Shape;91;g326d54a65b3_1_0"/>
            <p:cNvSpPr/>
            <p:nvPr/>
          </p:nvSpPr>
          <p:spPr>
            <a:xfrm>
              <a:off x="0" y="0"/>
              <a:ext cx="5746334" cy="1488962"/>
            </a:xfrm>
            <a:custGeom>
              <a:avLst/>
              <a:gdLst/>
              <a:ahLst/>
              <a:cxnLst/>
              <a:rect l="l" t="t" r="r" b="b"/>
              <a:pathLst>
                <a:path w="5746334" h="1488962" extrusionOk="0">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g326d54a65b3_1_0"/>
            <p:cNvSpPr txBox="1"/>
            <p:nvPr/>
          </p:nvSpPr>
          <p:spPr>
            <a:xfrm>
              <a:off x="0" y="-9525"/>
              <a:ext cx="5746200" cy="14985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cxnSp>
        <p:nvCxnSpPr>
          <p:cNvPr id="93" name="Google Shape;93;g326d54a65b3_1_0"/>
          <p:cNvCxnSpPr/>
          <p:nvPr/>
        </p:nvCxnSpPr>
        <p:spPr>
          <a:xfrm>
            <a:off x="1812732" y="6958684"/>
            <a:ext cx="7579800" cy="0"/>
          </a:xfrm>
          <a:prstGeom prst="straightConnector1">
            <a:avLst/>
          </a:prstGeom>
          <a:noFill/>
          <a:ln w="76200" cap="rnd" cmpd="sng">
            <a:solidFill>
              <a:srgbClr val="FFFFFF"/>
            </a:solidFill>
            <a:prstDash val="solid"/>
            <a:round/>
            <a:headEnd type="none" w="sm" len="sm"/>
            <a:tailEnd type="none" w="sm" len="sm"/>
          </a:ln>
        </p:spPr>
      </p:cxnSp>
      <p:sp>
        <p:nvSpPr>
          <p:cNvPr id="94" name="Google Shape;94;g326d54a65b3_1_0"/>
          <p:cNvSpPr txBox="1"/>
          <p:nvPr/>
        </p:nvSpPr>
        <p:spPr>
          <a:xfrm>
            <a:off x="1812732" y="7186190"/>
            <a:ext cx="14565786" cy="677108"/>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000" dirty="0">
                <a:latin typeface="Century Gothic" panose="020B0502020202020204" pitchFamily="34" charset="0"/>
              </a:rPr>
              <a:t>Introduction to Collaboration and Teamwork with Arduino</a:t>
            </a:r>
            <a:endParaRPr lang="en-US" sz="4000" dirty="0">
              <a:solidFill>
                <a:srgbClr val="0F2D2E"/>
              </a:solidFill>
              <a:latin typeface="Century Gothic" panose="020B0502020202020204" pitchFamily="34" charset="0"/>
              <a:ea typeface="Calibri"/>
              <a:cs typeface="Calibri"/>
              <a:sym typeface="Calibri"/>
            </a:endParaRPr>
          </a:p>
        </p:txBody>
      </p:sp>
      <p:sp>
        <p:nvSpPr>
          <p:cNvPr id="95" name="Google Shape;95;g326d54a65b3_1_0"/>
          <p:cNvSpPr txBox="1"/>
          <p:nvPr/>
        </p:nvSpPr>
        <p:spPr>
          <a:xfrm>
            <a:off x="1812732" y="5468870"/>
            <a:ext cx="15695100" cy="1317300"/>
          </a:xfrm>
          <a:prstGeom prst="rect">
            <a:avLst/>
          </a:prstGeom>
          <a:noFill/>
          <a:ln>
            <a:noFill/>
          </a:ln>
        </p:spPr>
        <p:txBody>
          <a:bodyPr spcFirstLastPara="1" wrap="square" lIns="0" tIns="0" rIns="0" bIns="0" anchor="t" anchorCtr="0">
            <a:spAutoFit/>
          </a:bodyPr>
          <a:lstStyle/>
          <a:p>
            <a:pPr marL="0" marR="0" lvl="0" indent="0" algn="just" rtl="0">
              <a:lnSpc>
                <a:spcPct val="110002"/>
              </a:lnSpc>
              <a:spcBef>
                <a:spcPts val="0"/>
              </a:spcBef>
              <a:spcAft>
                <a:spcPts val="0"/>
              </a:spcAft>
              <a:buClr>
                <a:srgbClr val="000000"/>
              </a:buClr>
              <a:buSzPts val="8558"/>
              <a:buFont typeface="Arial"/>
              <a:buNone/>
            </a:pPr>
            <a:r>
              <a:rPr lang="en-US" sz="8558" dirty="0">
                <a:solidFill>
                  <a:srgbClr val="0F2D2E"/>
                </a:solidFill>
                <a:latin typeface="Century Gothic"/>
                <a:ea typeface="Century Gothic"/>
                <a:cs typeface="Century Gothic"/>
                <a:sym typeface="Century Gothic"/>
              </a:rPr>
              <a:t>Module 5.1</a:t>
            </a:r>
            <a:endParaRPr sz="1400" b="0" i="0" u="none" strike="noStrike" cap="none" dirty="0">
              <a:solidFill>
                <a:srgbClr val="000000"/>
              </a:solidFill>
              <a:latin typeface="Arial"/>
              <a:ea typeface="Arial"/>
              <a:cs typeface="Arial"/>
              <a:sym typeface="Arial"/>
            </a:endParaRPr>
          </a:p>
        </p:txBody>
      </p:sp>
      <p:sp>
        <p:nvSpPr>
          <p:cNvPr id="96" name="Google Shape;96;g326d54a65b3_1_0"/>
          <p:cNvSpPr/>
          <p:nvPr/>
        </p:nvSpPr>
        <p:spPr>
          <a:xfrm>
            <a:off x="13849129" y="1028700"/>
            <a:ext cx="3248246" cy="714614"/>
          </a:xfrm>
          <a:custGeom>
            <a:avLst/>
            <a:gdLst/>
            <a:ahLst/>
            <a:cxnLst/>
            <a:rect l="l" t="t" r="r" b="b"/>
            <a:pathLst>
              <a:path w="3248246" h="714614" extrusionOk="0">
                <a:moveTo>
                  <a:pt x="0" y="0"/>
                </a:moveTo>
                <a:lnTo>
                  <a:pt x="3248246" y="0"/>
                </a:lnTo>
                <a:lnTo>
                  <a:pt x="3248246" y="714614"/>
                </a:lnTo>
                <a:lnTo>
                  <a:pt x="0" y="714614"/>
                </a:lnTo>
                <a:lnTo>
                  <a:pt x="0" y="0"/>
                </a:lnTo>
                <a:close/>
              </a:path>
            </a:pathLst>
          </a:custGeom>
          <a:blipFill rotWithShape="1">
            <a:blip r:embed="rId3">
              <a:alphaModFix/>
            </a:blip>
            <a:stretch>
              <a:fillRect t="-659" b="-65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7" name="Google Shape;97;g326d54a65b3_1_0"/>
          <p:cNvSpPr txBox="1"/>
          <p:nvPr/>
        </p:nvSpPr>
        <p:spPr>
          <a:xfrm>
            <a:off x="13849129" y="1902759"/>
            <a:ext cx="3248100" cy="378180"/>
          </a:xfrm>
          <a:prstGeom prst="rect">
            <a:avLst/>
          </a:prstGeom>
          <a:noFill/>
          <a:ln>
            <a:noFill/>
          </a:ln>
        </p:spPr>
        <p:txBody>
          <a:bodyPr spcFirstLastPara="1" wrap="square" lIns="0" tIns="0" rIns="0" bIns="0" anchor="t" anchorCtr="0">
            <a:spAutoFit/>
          </a:bodyPr>
          <a:lstStyle/>
          <a:p>
            <a:pPr marL="0" marR="0" lvl="0" indent="0" algn="just" rtl="0">
              <a:lnSpc>
                <a:spcPct val="109982"/>
              </a:lnSpc>
              <a:spcBef>
                <a:spcPts val="0"/>
              </a:spcBef>
              <a:spcAft>
                <a:spcPts val="0"/>
              </a:spcAft>
              <a:buClr>
                <a:srgbClr val="000000"/>
              </a:buClr>
              <a:buSzPts val="2234"/>
              <a:buFont typeface="Arial"/>
              <a:buNone/>
            </a:pPr>
            <a:r>
              <a:rPr lang="en-US" sz="2234" b="0" i="0" u="none" strike="noStrike" cap="none" dirty="0">
                <a:solidFill>
                  <a:srgbClr val="0F2D2E"/>
                </a:solidFill>
                <a:latin typeface="Century Gothic"/>
                <a:ea typeface="Century Gothic"/>
                <a:cs typeface="Century Gothic"/>
                <a:sym typeface="Century Gothic"/>
              </a:rPr>
              <a:t>14 January 2025</a:t>
            </a:r>
            <a:endParaRPr sz="1400" b="0" i="0" u="none" strike="noStrike" cap="none" dirty="0">
              <a:solidFill>
                <a:srgbClr val="000000"/>
              </a:solidFill>
              <a:latin typeface="Arial"/>
              <a:ea typeface="Arial"/>
              <a:cs typeface="Arial"/>
              <a:sym typeface="Arial"/>
            </a:endParaRPr>
          </a:p>
        </p:txBody>
      </p:sp>
      <p:sp>
        <p:nvSpPr>
          <p:cNvPr id="98" name="Google Shape;98;g326d54a65b3_1_0"/>
          <p:cNvSpPr/>
          <p:nvPr/>
        </p:nvSpPr>
        <p:spPr>
          <a:xfrm>
            <a:off x="2288229" y="9334337"/>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9" name="Google Shape;99;g326d54a65b3_1_0"/>
          <p:cNvSpPr/>
          <p:nvPr/>
        </p:nvSpPr>
        <p:spPr>
          <a:xfrm>
            <a:off x="8468919" y="9508232"/>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0" name="Google Shape;100;g326d54a65b3_1_0"/>
          <p:cNvSpPr/>
          <p:nvPr/>
        </p:nvSpPr>
        <p:spPr>
          <a:xfrm>
            <a:off x="6736443" y="9311482"/>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6">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1" name="Google Shape;101;g326d54a65b3_1_0"/>
          <p:cNvSpPr/>
          <p:nvPr/>
        </p:nvSpPr>
        <p:spPr>
          <a:xfrm>
            <a:off x="16647789" y="9340040"/>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2" name="Google Shape;102;g326d54a65b3_1_0"/>
          <p:cNvSpPr/>
          <p:nvPr/>
        </p:nvSpPr>
        <p:spPr>
          <a:xfrm>
            <a:off x="15086784" y="9305793"/>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3" name="Google Shape;103;g326d54a65b3_1_0"/>
          <p:cNvSpPr/>
          <p:nvPr/>
        </p:nvSpPr>
        <p:spPr>
          <a:xfrm>
            <a:off x="4245223" y="9445918"/>
            <a:ext cx="1838725" cy="671206"/>
          </a:xfrm>
          <a:custGeom>
            <a:avLst/>
            <a:gdLst/>
            <a:ahLst/>
            <a:cxnLst/>
            <a:rect l="l" t="t" r="r" b="b"/>
            <a:pathLst>
              <a:path w="1838725" h="671206" extrusionOk="0">
                <a:moveTo>
                  <a:pt x="0" y="0"/>
                </a:moveTo>
                <a:lnTo>
                  <a:pt x="1838726" y="0"/>
                </a:lnTo>
                <a:lnTo>
                  <a:pt x="1838726" y="671206"/>
                </a:lnTo>
                <a:lnTo>
                  <a:pt x="0" y="671206"/>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4" name="Google Shape;104;g326d54a65b3_1_0"/>
          <p:cNvSpPr/>
          <p:nvPr/>
        </p:nvSpPr>
        <p:spPr>
          <a:xfrm>
            <a:off x="12961428" y="9198507"/>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10">
              <a:alphaModFix/>
            </a:blip>
            <a:stretch>
              <a:fillRect t="-20268" b="-20268"/>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5" name="Google Shape;105;g326d54a65b3_1_0"/>
          <p:cNvSpPr/>
          <p:nvPr/>
        </p:nvSpPr>
        <p:spPr>
          <a:xfrm>
            <a:off x="11154547" y="9388809"/>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06" name="Google Shape;106;g326d54a65b3_1_0"/>
          <p:cNvPicPr preferRelativeResize="0"/>
          <p:nvPr/>
        </p:nvPicPr>
        <p:blipFill rotWithShape="1">
          <a:blip r:embed="rId12">
            <a:alphaModFix/>
          </a:blip>
          <a:srcRect/>
          <a:stretch/>
        </p:blipFill>
        <p:spPr>
          <a:xfrm>
            <a:off x="1728002" y="137848"/>
            <a:ext cx="4764034" cy="4764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avLst/>
              <a:gdLst/>
              <a:ahLst/>
              <a:cxnLst/>
              <a:rect l="l" t="t" r="r" b="b"/>
              <a:pathLst>
                <a:path w="5559109" h="1761958" extrusionOk="0">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831463"/>
          </a:xfrm>
          <a:prstGeom prst="rect">
            <a:avLst/>
          </a:prstGeom>
          <a:noFill/>
          <a:ln>
            <a:noFill/>
          </a:ln>
        </p:spPr>
        <p:txBody>
          <a:bodyPr spcFirstLastPara="1" wrap="square" lIns="0" tIns="0" rIns="0" bIns="0" anchor="t" anchorCtr="0">
            <a:spAutoFit/>
          </a:bodyPr>
          <a:lstStyle/>
          <a:p>
            <a:pPr marL="0" marR="0" lvl="0" indent="0" algn="ctr" rtl="0">
              <a:lnSpc>
                <a:spcPct val="139995"/>
              </a:lnSpc>
              <a:spcBef>
                <a:spcPts val="0"/>
              </a:spcBef>
              <a:spcAft>
                <a:spcPts val="0"/>
              </a:spcAft>
              <a:buClr>
                <a:srgbClr val="000000"/>
              </a:buClr>
              <a:buSzPts val="8501"/>
              <a:buFont typeface="Arial"/>
              <a:buNone/>
            </a:pPr>
            <a:r>
              <a:rPr lang="en-US" sz="8501" dirty="0">
                <a:solidFill>
                  <a:srgbClr val="0F2D2E"/>
                </a:solidFill>
                <a:latin typeface="Century Gothic"/>
                <a:ea typeface="Century Gothic"/>
                <a:cs typeface="Century Gothic"/>
                <a:sym typeface="Century Gothic"/>
              </a:rPr>
              <a:t>Lesson 5</a:t>
            </a:r>
            <a:endParaRPr sz="8501" dirty="0">
              <a:solidFill>
                <a:srgbClr val="0F2D2E"/>
              </a:solidFill>
              <a:latin typeface="Century Gothic"/>
              <a:ea typeface="Century Gothic"/>
              <a:cs typeface="Century Gothic"/>
              <a:sym typeface="Century Gothic"/>
            </a:endParaRPr>
          </a:p>
        </p:txBody>
      </p:sp>
      <p:sp>
        <p:nvSpPr>
          <p:cNvPr id="134" name="Google Shape;134;p3"/>
          <p:cNvSpPr txBox="1"/>
          <p:nvPr/>
        </p:nvSpPr>
        <p:spPr>
          <a:xfrm>
            <a:off x="1805510" y="5605982"/>
            <a:ext cx="15291600" cy="2031325"/>
          </a:xfrm>
          <a:prstGeom prst="rect">
            <a:avLst/>
          </a:prstGeom>
          <a:noFill/>
          <a:ln>
            <a:noFill/>
          </a:ln>
        </p:spPr>
        <p:txBody>
          <a:bodyPr spcFirstLastPara="1" wrap="square" lIns="0" tIns="0" rIns="0" bIns="0" anchor="t" anchorCtr="0">
            <a:spAutoFit/>
          </a:bodyPr>
          <a:lstStyle/>
          <a:p>
            <a:pPr marL="0" lvl="0" indent="0" algn="ctr" rtl="0">
              <a:lnSpc>
                <a:spcPct val="110002"/>
              </a:lnSpc>
              <a:spcBef>
                <a:spcPts val="0"/>
              </a:spcBef>
              <a:spcAft>
                <a:spcPts val="0"/>
              </a:spcAft>
              <a:buClr>
                <a:schemeClr val="dk1"/>
              </a:buClr>
              <a:buSzPts val="8558"/>
              <a:buFont typeface="Arial"/>
              <a:buNone/>
            </a:pPr>
            <a:r>
              <a:rPr lang="en-US" sz="6000" dirty="0">
                <a:latin typeface="Century Gothic" panose="020B0502020202020204" pitchFamily="34" charset="0"/>
              </a:rPr>
              <a:t>Reflection, Feedback, and Inclusive Practices</a:t>
            </a:r>
            <a:endParaRPr lang="en-US" sz="6000" dirty="0">
              <a:solidFill>
                <a:srgbClr val="0F2D2E"/>
              </a:solidFill>
              <a:latin typeface="Century Gothic" panose="020B0502020202020204" pitchFamily="34" charset="0"/>
              <a:ea typeface="Calibri"/>
              <a:cs typeface="Calibri"/>
              <a:sym typeface="Calibri"/>
            </a:endParaRPr>
          </a:p>
        </p:txBody>
      </p:sp>
      <p:sp>
        <p:nvSpPr>
          <p:cNvPr id="135" name="Google Shape;135;p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a:stretch/>
        </p:blipFill>
        <p:spPr>
          <a:xfrm>
            <a:off x="16002000" y="-213601"/>
            <a:ext cx="2857985" cy="285798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2" name="Google Shape;142;p5"/>
          <p:cNvSpPr txBox="1"/>
          <p:nvPr/>
        </p:nvSpPr>
        <p:spPr>
          <a:xfrm>
            <a:off x="1687783" y="609649"/>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Reflection, Feedback, and Inclusive Practices</a:t>
            </a:r>
          </a:p>
        </p:txBody>
      </p:sp>
      <p:cxnSp>
        <p:nvCxnSpPr>
          <p:cNvPr id="143" name="Google Shape;143;p5"/>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44" name="Google Shape;144;p5"/>
          <p:cNvSpPr txBox="1"/>
          <p:nvPr/>
        </p:nvSpPr>
        <p:spPr>
          <a:xfrm>
            <a:off x="1687783" y="2154419"/>
            <a:ext cx="15291600"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Clr>
                <a:srgbClr val="000000"/>
              </a:buClr>
              <a:buSzPts val="4300"/>
              <a:buFont typeface="Arial"/>
              <a:buNone/>
            </a:pPr>
            <a:r>
              <a:rPr lang="en-US" sz="4300" dirty="0">
                <a:solidFill>
                  <a:schemeClr val="bg2"/>
                </a:solidFill>
                <a:latin typeface="Century Gothic" panose="020B0502020202020204" pitchFamily="34" charset="0"/>
                <a:ea typeface="Calibri"/>
                <a:cs typeface="Calibri"/>
                <a:sym typeface="Calibri"/>
              </a:rPr>
              <a:t>Objectives</a:t>
            </a:r>
            <a:endParaRPr sz="1400" b="0" i="0" u="none" strike="noStrike" cap="none" dirty="0">
              <a:solidFill>
                <a:schemeClr val="bg2"/>
              </a:solidFill>
              <a:latin typeface="Century Gothic" panose="020B0502020202020204" pitchFamily="34" charset="0"/>
              <a:sym typeface="Arial"/>
            </a:endParaRPr>
          </a:p>
        </p:txBody>
      </p:sp>
      <p:sp>
        <p:nvSpPr>
          <p:cNvPr id="145" name="Google Shape;145;p5"/>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46" name="Google Shape;146;p5"/>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4" name="Rectangle 3">
            <a:extLst>
              <a:ext uri="{FF2B5EF4-FFF2-40B4-BE49-F238E27FC236}">
                <a16:creationId xmlns:a16="http://schemas.microsoft.com/office/drawing/2014/main" id="{C74C355B-1B6E-B12F-9B49-BA8927CF22A1}"/>
              </a:ext>
            </a:extLst>
          </p:cNvPr>
          <p:cNvSpPr>
            <a:spLocks noChangeArrowheads="1"/>
          </p:cNvSpPr>
          <p:nvPr/>
        </p:nvSpPr>
        <p:spPr bwMode="auto">
          <a:xfrm>
            <a:off x="1687783" y="3579581"/>
            <a:ext cx="10710405"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Learn how to facilitate meaningful reflection sessions after Arduino-based activities.</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l-GR" sz="2800" dirty="0">
              <a:solidFill>
                <a:schemeClr val="tx1"/>
              </a:solidFill>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Explore strategies for providing constructive feedback to groups and individuals.</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l-GR" sz="2800" dirty="0">
              <a:solidFill>
                <a:schemeClr val="tx1"/>
              </a:solidFill>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Understand inclusive practices to ensure all students benefit from collaborative activities.</a:t>
            </a:r>
            <a:endParaRPr kumimoji="0" lang="el-GR" altLang="el-GR" sz="2800" b="0" i="0" u="none" strike="noStrike" cap="none" normalizeH="0" baseline="0" dirty="0">
              <a:ln>
                <a:noFill/>
              </a:ln>
              <a:solidFill>
                <a:schemeClr val="tx1"/>
              </a:solidFill>
              <a:effectLst/>
              <a:latin typeface="Century Gothic" panose="020B0502020202020204" pitchFamily="34" charset="0"/>
            </a:endParaRPr>
          </a:p>
        </p:txBody>
      </p:sp>
      <p:pic>
        <p:nvPicPr>
          <p:cNvPr id="1026" name="Picture 2" descr="Reflection Vector Icons free download in SVG, PNG Format">
            <a:extLst>
              <a:ext uri="{FF2B5EF4-FFF2-40B4-BE49-F238E27FC236}">
                <a16:creationId xmlns:a16="http://schemas.microsoft.com/office/drawing/2014/main" id="{346C4DAB-11E5-2A0F-48FC-ACDE83D192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41138" y="7086457"/>
            <a:ext cx="2257568" cy="22575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eedback - Free user icons">
            <a:extLst>
              <a:ext uri="{FF2B5EF4-FFF2-40B4-BE49-F238E27FC236}">
                <a16:creationId xmlns:a16="http://schemas.microsoft.com/office/drawing/2014/main" id="{7E50E9F7-E0D9-591A-42DA-DEF16B63647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837024" y="4105132"/>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nclusive - Free people icons">
            <a:extLst>
              <a:ext uri="{FF2B5EF4-FFF2-40B4-BE49-F238E27FC236}">
                <a16:creationId xmlns:a16="http://schemas.microsoft.com/office/drawing/2014/main" id="{AD68F4F0-87AA-A609-CF38-09DF70A4E1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764657" y="7133873"/>
            <a:ext cx="2162735" cy="21627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53" name="Google Shape;153;p21"/>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54" name="Google Shape;154;p21"/>
          <p:cNvSpPr txBox="1"/>
          <p:nvPr/>
        </p:nvSpPr>
        <p:spPr>
          <a:xfrm>
            <a:off x="1711756" y="2182713"/>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Facilitating Reflection in Collaborative Learning</a:t>
            </a:r>
            <a:endParaRPr sz="1000" dirty="0">
              <a:solidFill>
                <a:schemeClr val="bg2"/>
              </a:solidFill>
              <a:latin typeface="Century Gothic" panose="020B0502020202020204" pitchFamily="34" charset="0"/>
            </a:endParaRPr>
          </a:p>
        </p:txBody>
      </p:sp>
      <p:sp>
        <p:nvSpPr>
          <p:cNvPr id="155" name="Google Shape;155;p21"/>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56" name="Google Shape;156;p21"/>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5" name="Rectangle 4">
            <a:extLst>
              <a:ext uri="{FF2B5EF4-FFF2-40B4-BE49-F238E27FC236}">
                <a16:creationId xmlns:a16="http://schemas.microsoft.com/office/drawing/2014/main" id="{ADBFC9C3-F076-1285-BAC2-49F66DE3D228}"/>
              </a:ext>
            </a:extLst>
          </p:cNvPr>
          <p:cNvSpPr>
            <a:spLocks noChangeArrowheads="1"/>
          </p:cNvSpPr>
          <p:nvPr/>
        </p:nvSpPr>
        <p:spPr bwMode="auto">
          <a:xfrm>
            <a:off x="1687783" y="3262615"/>
            <a:ext cx="11812849"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kumimoji="0" lang="en-US" altLang="el-GR" sz="2400" b="1" i="0" u="none" strike="noStrike" cap="none" normalizeH="0" baseline="0" dirty="0">
                <a:ln>
                  <a:noFill/>
                </a:ln>
                <a:solidFill>
                  <a:schemeClr val="tx1"/>
                </a:solidFill>
                <a:effectLst/>
                <a:latin typeface="Century Gothic" panose="020B0502020202020204" pitchFamily="34" charset="0"/>
              </a:rPr>
              <a:t>Purpose of reflection: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Helps students identify what worked, what didn’t, and why.</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Encourages critical thinking and self-awareness.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l-GR" sz="2400" b="1" i="0" u="none" strike="noStrike" cap="none" normalizeH="0" baseline="0" dirty="0">
                <a:ln>
                  <a:noFill/>
                </a:ln>
                <a:solidFill>
                  <a:schemeClr val="tx1"/>
                </a:solidFill>
                <a:effectLst/>
                <a:latin typeface="Century Gothic" panose="020B0502020202020204" pitchFamily="34" charset="0"/>
              </a:rPr>
              <a:t>Steps for reflection: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Begin with open-ended questions </a:t>
            </a:r>
            <a:br>
              <a:rPr kumimoji="0" lang="en-US" altLang="el-GR" sz="2400" b="0" i="0" u="none" strike="noStrike" cap="none" normalizeH="0" baseline="0" dirty="0">
                <a:ln>
                  <a:noFill/>
                </a:ln>
                <a:solidFill>
                  <a:schemeClr val="tx1"/>
                </a:solidFill>
                <a:effectLst/>
                <a:latin typeface="Century Gothic" panose="020B0502020202020204" pitchFamily="34" charset="0"/>
              </a:rPr>
            </a:br>
            <a:r>
              <a:rPr kumimoji="0" lang="en-US" altLang="el-GR" sz="2400" b="0" i="0" u="none" strike="noStrike" cap="none" normalizeH="0" baseline="0" dirty="0">
                <a:ln>
                  <a:noFill/>
                </a:ln>
                <a:solidFill>
                  <a:schemeClr val="tx1"/>
                </a:solidFill>
                <a:effectLst/>
                <a:latin typeface="Century Gothic" panose="020B0502020202020204" pitchFamily="34" charset="0"/>
              </a:rPr>
              <a:t>(e.g., “What challenges did you face, and how did you overcome them?”).</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Use group discussions or individual journals to capture insights.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Highlight key lessons learned and areas for improvement.</a:t>
            </a:r>
            <a:endParaRPr kumimoji="0" lang="el-GR" altLang="el-GR" sz="2400" b="0" i="0" u="none" strike="noStrike" cap="none" normalizeH="0" baseline="0" dirty="0">
              <a:ln>
                <a:noFill/>
              </a:ln>
              <a:solidFill>
                <a:schemeClr val="tx1"/>
              </a:solidFill>
              <a:effectLst/>
              <a:latin typeface="Century Gothic" panose="020B0502020202020204" pitchFamily="34" charset="0"/>
            </a:endParaRPr>
          </a:p>
        </p:txBody>
      </p:sp>
      <p:sp>
        <p:nvSpPr>
          <p:cNvPr id="2" name="Google Shape;142;p5">
            <a:extLst>
              <a:ext uri="{FF2B5EF4-FFF2-40B4-BE49-F238E27FC236}">
                <a16:creationId xmlns:a16="http://schemas.microsoft.com/office/drawing/2014/main" id="{914EFDDA-C3A0-F2DA-F8DD-CD4B7B8D4768}"/>
              </a:ext>
            </a:extLst>
          </p:cNvPr>
          <p:cNvSpPr txBox="1"/>
          <p:nvPr/>
        </p:nvSpPr>
        <p:spPr>
          <a:xfrm>
            <a:off x="1687783" y="609649"/>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Reflection, Feedback, and Inclusive Practices</a:t>
            </a:r>
          </a:p>
        </p:txBody>
      </p:sp>
      <p:pic>
        <p:nvPicPr>
          <p:cNvPr id="3" name="Picture 2" descr="Crop friends preparing to exam">
            <a:extLst>
              <a:ext uri="{FF2B5EF4-FFF2-40B4-BE49-F238E27FC236}">
                <a16:creationId xmlns:a16="http://schemas.microsoft.com/office/drawing/2014/main" id="{8D504D69-111B-F6FF-2031-705B83F997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91891" y="6305228"/>
            <a:ext cx="4718310" cy="31505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cxnSp>
        <p:nvCxnSpPr>
          <p:cNvPr id="162" name="Google Shape;162;p22"/>
          <p:cNvCxnSpPr/>
          <p:nvPr/>
        </p:nvCxnSpPr>
        <p:spPr>
          <a:xfrm rot="10800000">
            <a:off x="1723652" y="2618989"/>
            <a:ext cx="6160724" cy="0"/>
          </a:xfrm>
          <a:prstGeom prst="straightConnector1">
            <a:avLst/>
          </a:prstGeom>
          <a:noFill/>
          <a:ln w="76200" cap="flat" cmpd="sng">
            <a:solidFill>
              <a:srgbClr val="39999F"/>
            </a:solidFill>
            <a:prstDash val="solid"/>
            <a:round/>
            <a:headEnd type="none" w="sm" len="sm"/>
            <a:tailEnd type="none" w="sm" len="sm"/>
          </a:ln>
        </p:spPr>
      </p:cxnSp>
      <p:sp>
        <p:nvSpPr>
          <p:cNvPr id="163" name="Google Shape;163;p22"/>
          <p:cNvSpPr txBox="1"/>
          <p:nvPr/>
        </p:nvSpPr>
        <p:spPr>
          <a:xfrm>
            <a:off x="1687783" y="1554695"/>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Providing Constructive Feedback</a:t>
            </a:r>
            <a:endParaRPr sz="1000" dirty="0">
              <a:solidFill>
                <a:schemeClr val="bg2"/>
              </a:solidFill>
              <a:latin typeface="Century Gothic" panose="020B0502020202020204" pitchFamily="34" charset="0"/>
            </a:endParaRPr>
          </a:p>
        </p:txBody>
      </p:sp>
      <p:sp>
        <p:nvSpPr>
          <p:cNvPr id="164" name="Google Shape;164;p22"/>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65" name="Google Shape;165;p22"/>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67" name="Google Shape;167;p22"/>
          <p:cNvSpPr txBox="1"/>
          <p:nvPr/>
        </p:nvSpPr>
        <p:spPr>
          <a:xfrm>
            <a:off x="1687783" y="2905036"/>
            <a:ext cx="11424065" cy="5643217"/>
          </a:xfrm>
          <a:prstGeom prst="rect">
            <a:avLst/>
          </a:prstGeom>
          <a:noFill/>
          <a:ln>
            <a:noFill/>
          </a:ln>
        </p:spPr>
        <p:txBody>
          <a:bodyPr spcFirstLastPara="1" wrap="square" lIns="91425" tIns="91425" rIns="91425" bIns="91425" anchor="t" anchorCtr="0">
            <a:noAutofit/>
          </a:bodyPr>
          <a:lstStyle/>
          <a:p>
            <a:pPr lvl="0" algn="l" rtl="0">
              <a:spcBef>
                <a:spcPts val="0"/>
              </a:spcBef>
              <a:spcAft>
                <a:spcPts val="0"/>
              </a:spcAft>
            </a:pPr>
            <a:r>
              <a:rPr lang="en-US" sz="2400" b="1" dirty="0">
                <a:solidFill>
                  <a:schemeClr val="dk1"/>
                </a:solidFill>
                <a:latin typeface="Century Gothic"/>
                <a:ea typeface="Century Gothic"/>
                <a:cs typeface="Century Gothic"/>
                <a:sym typeface="Century Gothic"/>
              </a:rPr>
              <a:t>Characteristics of effective feedback:</a:t>
            </a: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Specific. </a:t>
            </a:r>
            <a:br>
              <a:rPr lang="en-US" sz="2400" dirty="0">
                <a:solidFill>
                  <a:schemeClr val="dk1"/>
                </a:solidFill>
                <a:latin typeface="Century Gothic"/>
                <a:ea typeface="Century Gothic"/>
                <a:cs typeface="Century Gothic"/>
                <a:sym typeface="Century Gothic"/>
              </a:rPr>
            </a:br>
            <a:r>
              <a:rPr lang="en-US" sz="2400" dirty="0">
                <a:solidFill>
                  <a:schemeClr val="dk1"/>
                </a:solidFill>
                <a:latin typeface="Century Gothic"/>
                <a:ea typeface="Century Gothic"/>
                <a:cs typeface="Century Gothic"/>
                <a:sym typeface="Century Gothic"/>
              </a:rPr>
              <a:t>- Focus on concrete examples (e.g., “Your circuit layout was organized, but check the resistor connections.”).</a:t>
            </a: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Balanced. </a:t>
            </a:r>
            <a:br>
              <a:rPr lang="en-US" sz="2400" dirty="0">
                <a:solidFill>
                  <a:schemeClr val="dk1"/>
                </a:solidFill>
                <a:latin typeface="Century Gothic"/>
                <a:ea typeface="Century Gothic"/>
                <a:cs typeface="Century Gothic"/>
                <a:sym typeface="Century Gothic"/>
              </a:rPr>
            </a:br>
            <a:r>
              <a:rPr lang="en-US" sz="2400" dirty="0">
                <a:solidFill>
                  <a:schemeClr val="dk1"/>
                </a:solidFill>
                <a:latin typeface="Century Gothic"/>
                <a:ea typeface="Century Gothic"/>
                <a:cs typeface="Century Gothic"/>
                <a:sym typeface="Century Gothic"/>
              </a:rPr>
              <a:t>- Highlight strengths as well as areas for improvement.</a:t>
            </a: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Actionable. </a:t>
            </a:r>
            <a:br>
              <a:rPr lang="en-US" sz="2400" dirty="0">
                <a:solidFill>
                  <a:schemeClr val="dk1"/>
                </a:solidFill>
                <a:latin typeface="Century Gothic"/>
                <a:ea typeface="Century Gothic"/>
                <a:cs typeface="Century Gothic"/>
                <a:sym typeface="Century Gothic"/>
              </a:rPr>
            </a:br>
            <a:r>
              <a:rPr lang="en-US" sz="2400" dirty="0">
                <a:solidFill>
                  <a:schemeClr val="dk1"/>
                </a:solidFill>
                <a:latin typeface="Century Gothic"/>
                <a:ea typeface="Century Gothic"/>
                <a:cs typeface="Century Gothic"/>
                <a:sym typeface="Century Gothic"/>
              </a:rPr>
              <a:t>- Offer suggestions for future improvements.</a:t>
            </a:r>
          </a:p>
          <a:p>
            <a:pPr lvl="0" algn="l" rtl="0">
              <a:spcBef>
                <a:spcPts val="0"/>
              </a:spcBef>
              <a:spcAft>
                <a:spcPts val="0"/>
              </a:spcAft>
            </a:pPr>
            <a:endParaRPr lang="en-US" sz="2400" dirty="0">
              <a:solidFill>
                <a:schemeClr val="dk1"/>
              </a:solidFill>
              <a:latin typeface="Century Gothic"/>
              <a:ea typeface="Century Gothic"/>
              <a:cs typeface="Century Gothic"/>
              <a:sym typeface="Century Gothic"/>
            </a:endParaRPr>
          </a:p>
          <a:p>
            <a:pPr lvl="0" algn="l" rtl="0">
              <a:spcBef>
                <a:spcPts val="0"/>
              </a:spcBef>
              <a:spcAft>
                <a:spcPts val="0"/>
              </a:spcAft>
            </a:pPr>
            <a:r>
              <a:rPr lang="en-US" sz="2400" b="1" dirty="0">
                <a:solidFill>
                  <a:schemeClr val="dk1"/>
                </a:solidFill>
                <a:latin typeface="Century Gothic"/>
                <a:ea typeface="Century Gothic"/>
                <a:cs typeface="Century Gothic"/>
                <a:sym typeface="Century Gothic"/>
              </a:rPr>
              <a:t>Methods of feedback:</a:t>
            </a: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Peer feedback through structured forms or group discussions.</a:t>
            </a: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Teacher feedback using rubrics that assess teamwork, creativity, and technical skills.</a:t>
            </a: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Feedback Sandwich method (Positive feedback -&gt; Constructive criticism -&gt; Positive feedback)</a:t>
            </a:r>
            <a:endParaRPr sz="2400" dirty="0">
              <a:solidFill>
                <a:schemeClr val="dk1"/>
              </a:solidFill>
              <a:latin typeface="Century Gothic"/>
              <a:ea typeface="Century Gothic"/>
              <a:cs typeface="Century Gothic"/>
              <a:sym typeface="Century Gothic"/>
            </a:endParaRPr>
          </a:p>
        </p:txBody>
      </p:sp>
      <p:sp>
        <p:nvSpPr>
          <p:cNvPr id="2" name="Google Shape;142;p5">
            <a:extLst>
              <a:ext uri="{FF2B5EF4-FFF2-40B4-BE49-F238E27FC236}">
                <a16:creationId xmlns:a16="http://schemas.microsoft.com/office/drawing/2014/main" id="{73CA9A0C-E7D2-2A1F-F5C8-0C16AD662DF2}"/>
              </a:ext>
            </a:extLst>
          </p:cNvPr>
          <p:cNvSpPr txBox="1"/>
          <p:nvPr/>
        </p:nvSpPr>
        <p:spPr>
          <a:xfrm>
            <a:off x="1687783" y="609649"/>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Reflection, Feedback, and Inclusive Practices</a:t>
            </a:r>
          </a:p>
        </p:txBody>
      </p:sp>
      <p:pic>
        <p:nvPicPr>
          <p:cNvPr id="3080" name="Picture 8" descr="Design Feedback">
            <a:extLst>
              <a:ext uri="{FF2B5EF4-FFF2-40B4-BE49-F238E27FC236}">
                <a16:creationId xmlns:a16="http://schemas.microsoft.com/office/drawing/2014/main" id="{EB0691CD-C888-8762-D3EB-0EA76AACFC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00364" y="5020190"/>
            <a:ext cx="4568535" cy="18776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22F0CB5-9A2D-B1AD-47E9-F2B64A979825}"/>
              </a:ext>
            </a:extLst>
          </p:cNvPr>
          <p:cNvSpPr txBox="1"/>
          <p:nvPr/>
        </p:nvSpPr>
        <p:spPr>
          <a:xfrm>
            <a:off x="12908972" y="4620080"/>
            <a:ext cx="4959927" cy="400110"/>
          </a:xfrm>
          <a:prstGeom prst="rect">
            <a:avLst/>
          </a:prstGeom>
          <a:noFill/>
        </p:spPr>
        <p:txBody>
          <a:bodyPr wrap="square" rtlCol="0">
            <a:spAutoFit/>
          </a:bodyPr>
          <a:lstStyle/>
          <a:p>
            <a:pPr algn="ctr"/>
            <a:r>
              <a:rPr lang="en-US" sz="2000" b="1" dirty="0">
                <a:latin typeface="Century Gothic" panose="020B0502020202020204" pitchFamily="34" charset="0"/>
              </a:rPr>
              <a:t>The Feedback Sandwich method</a:t>
            </a:r>
            <a:endParaRPr lang="el-GR" sz="2000" b="1" dirty="0">
              <a:latin typeface="Century Gothic" panose="020B0502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2">
          <a:extLst>
            <a:ext uri="{FF2B5EF4-FFF2-40B4-BE49-F238E27FC236}">
              <a16:creationId xmlns:a16="http://schemas.microsoft.com/office/drawing/2014/main" id="{92CF1DDE-84B1-0A74-22FE-542A4686E7F7}"/>
            </a:ext>
          </a:extLst>
        </p:cNvPr>
        <p:cNvGrpSpPr/>
        <p:nvPr/>
      </p:nvGrpSpPr>
      <p:grpSpPr>
        <a:xfrm>
          <a:off x="0" y="0"/>
          <a:ext cx="0" cy="0"/>
          <a:chOff x="0" y="0"/>
          <a:chExt cx="0" cy="0"/>
        </a:xfrm>
      </p:grpSpPr>
      <p:sp>
        <p:nvSpPr>
          <p:cNvPr id="183" name="Google Shape;183;p24">
            <a:extLst>
              <a:ext uri="{FF2B5EF4-FFF2-40B4-BE49-F238E27FC236}">
                <a16:creationId xmlns:a16="http://schemas.microsoft.com/office/drawing/2014/main" id="{B4D6C66E-8885-571A-3EF3-BD7FD4B42161}"/>
              </a:ext>
            </a:extLst>
          </p:cNvPr>
          <p:cNvSpPr txBox="1"/>
          <p:nvPr/>
        </p:nvSpPr>
        <p:spPr>
          <a:xfrm>
            <a:off x="620471" y="3417897"/>
            <a:ext cx="10333888" cy="4343240"/>
          </a:xfrm>
          <a:prstGeom prst="rect">
            <a:avLst/>
          </a:prstGeom>
          <a:noFill/>
          <a:ln>
            <a:noFill/>
          </a:ln>
        </p:spPr>
        <p:txBody>
          <a:bodyPr spcFirstLastPara="1" wrap="square" lIns="0" tIns="0" rIns="0" bIns="0" anchor="t" anchorCtr="0">
            <a:spAutoFit/>
          </a:bodyPr>
          <a:lstStyle/>
          <a:p>
            <a:pPr marL="342900" lvl="0" indent="-342900" algn="just" rtl="0">
              <a:lnSpc>
                <a:spcPct val="147000"/>
              </a:lnSpc>
              <a:spcBef>
                <a:spcPts val="0"/>
              </a:spcBef>
              <a:spcAft>
                <a:spcPts val="0"/>
              </a:spcAft>
              <a:buClr>
                <a:schemeClr val="dk1"/>
              </a:buClr>
              <a:buSzPts val="1100"/>
              <a:buFont typeface="Wingdings" panose="05000000000000000000" pitchFamily="2" charset="2"/>
              <a:buChar char="ü"/>
            </a:pPr>
            <a:r>
              <a:rPr lang="en-US" sz="2400" dirty="0">
                <a:solidFill>
                  <a:srgbClr val="0F2D2E"/>
                </a:solidFill>
                <a:latin typeface="Century Gothic"/>
                <a:ea typeface="Century Gothic"/>
                <a:cs typeface="Century Gothic"/>
                <a:sym typeface="Century Gothic"/>
              </a:rPr>
              <a:t>Ensure feedback is accessible by using multiple formats (e.g., verbal, written, or visual).</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ü"/>
            </a:pPr>
            <a:r>
              <a:rPr lang="en-US" sz="2400" dirty="0">
                <a:solidFill>
                  <a:srgbClr val="0F2D2E"/>
                </a:solidFill>
                <a:latin typeface="Century Gothic"/>
                <a:ea typeface="Century Gothic"/>
                <a:cs typeface="Century Gothic"/>
                <a:sym typeface="Century Gothic"/>
              </a:rPr>
              <a:t>Provide additional scaffolding for students who may struggle with self-reflection, such as sentence starters or prompts.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ü"/>
            </a:pPr>
            <a:r>
              <a:rPr lang="en-US" sz="2400" dirty="0">
                <a:solidFill>
                  <a:srgbClr val="0F2D2E"/>
                </a:solidFill>
                <a:latin typeface="Century Gothic"/>
                <a:ea typeface="Century Gothic"/>
                <a:cs typeface="Century Gothic"/>
                <a:sym typeface="Century Gothic"/>
              </a:rPr>
              <a:t>Encourage peer mentoring during reflection sessions to support students with diverse needs.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ü"/>
            </a:pPr>
            <a:r>
              <a:rPr lang="en-US" sz="2400" dirty="0">
                <a:solidFill>
                  <a:srgbClr val="0F2D2E"/>
                </a:solidFill>
                <a:latin typeface="Century Gothic"/>
                <a:ea typeface="Century Gothic"/>
                <a:cs typeface="Century Gothic"/>
                <a:sym typeface="Century Gothic"/>
              </a:rPr>
              <a:t>Use non-judgmental language to build confidence and create a safe environment for sharing.</a:t>
            </a:r>
            <a:endParaRPr sz="1800" dirty="0">
              <a:solidFill>
                <a:srgbClr val="0F2D2E"/>
              </a:solidFill>
              <a:latin typeface="Century Gothic"/>
              <a:ea typeface="Century Gothic"/>
              <a:cs typeface="Century Gothic"/>
              <a:sym typeface="Century Gothic"/>
            </a:endParaRPr>
          </a:p>
        </p:txBody>
      </p:sp>
      <p:cxnSp>
        <p:nvCxnSpPr>
          <p:cNvPr id="184" name="Google Shape;184;p24">
            <a:extLst>
              <a:ext uri="{FF2B5EF4-FFF2-40B4-BE49-F238E27FC236}">
                <a16:creationId xmlns:a16="http://schemas.microsoft.com/office/drawing/2014/main" id="{F66C6675-997B-7BF1-9170-B72287B34CD1}"/>
              </a:ext>
            </a:extLst>
          </p:cNvPr>
          <p:cNvCxnSpPr/>
          <p:nvPr/>
        </p:nvCxnSpPr>
        <p:spPr>
          <a:xfrm rot="10800000">
            <a:off x="620471" y="3164649"/>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a:extLst>
              <a:ext uri="{FF2B5EF4-FFF2-40B4-BE49-F238E27FC236}">
                <a16:creationId xmlns:a16="http://schemas.microsoft.com/office/drawing/2014/main" id="{8283FBFC-4793-2A15-D005-A1C3B6AD28F1}"/>
              </a:ext>
            </a:extLst>
          </p:cNvPr>
          <p:cNvSpPr txBox="1"/>
          <p:nvPr/>
        </p:nvSpPr>
        <p:spPr>
          <a:xfrm>
            <a:off x="620471" y="2094465"/>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Inclusive Practices in Reflection and Feedback</a:t>
            </a:r>
            <a:endParaRPr sz="1100" dirty="0">
              <a:solidFill>
                <a:schemeClr val="bg2"/>
              </a:solidFill>
            </a:endParaRPr>
          </a:p>
        </p:txBody>
      </p:sp>
      <p:sp>
        <p:nvSpPr>
          <p:cNvPr id="186" name="Google Shape;186;p24">
            <a:extLst>
              <a:ext uri="{FF2B5EF4-FFF2-40B4-BE49-F238E27FC236}">
                <a16:creationId xmlns:a16="http://schemas.microsoft.com/office/drawing/2014/main" id="{0357031A-A2AC-2246-AFE6-70D8E5006DBA}"/>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a:extLst>
              <a:ext uri="{FF2B5EF4-FFF2-40B4-BE49-F238E27FC236}">
                <a16:creationId xmlns:a16="http://schemas.microsoft.com/office/drawing/2014/main" id="{D753E3BA-AD03-32F3-56AE-1C2D265C16BF}"/>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89" name="Google Shape;189;p24">
            <a:extLst>
              <a:ext uri="{FF2B5EF4-FFF2-40B4-BE49-F238E27FC236}">
                <a16:creationId xmlns:a16="http://schemas.microsoft.com/office/drawing/2014/main" id="{BDA571E6-5292-BA0A-1C36-5808D017D449}"/>
              </a:ext>
            </a:extLst>
          </p:cNvPr>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 name="Google Shape;142;p5">
            <a:extLst>
              <a:ext uri="{FF2B5EF4-FFF2-40B4-BE49-F238E27FC236}">
                <a16:creationId xmlns:a16="http://schemas.microsoft.com/office/drawing/2014/main" id="{5E714A95-BF7E-730A-B334-BC53719A29D6}"/>
              </a:ext>
            </a:extLst>
          </p:cNvPr>
          <p:cNvSpPr txBox="1"/>
          <p:nvPr/>
        </p:nvSpPr>
        <p:spPr>
          <a:xfrm>
            <a:off x="620471" y="840604"/>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Reflection, Feedback, and Inclusive Practices</a:t>
            </a:r>
          </a:p>
        </p:txBody>
      </p:sp>
      <p:pic>
        <p:nvPicPr>
          <p:cNvPr id="4098" name="Picture 2" descr="Close up child with tablet">
            <a:extLst>
              <a:ext uri="{FF2B5EF4-FFF2-40B4-BE49-F238E27FC236}">
                <a16:creationId xmlns:a16="http://schemas.microsoft.com/office/drawing/2014/main" id="{AD02C89D-A99B-D104-A044-DA32DF9D2F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24746" y="3768975"/>
            <a:ext cx="5962650" cy="458152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ontent Preview">
            <a:extLst>
              <a:ext uri="{FF2B5EF4-FFF2-40B4-BE49-F238E27FC236}">
                <a16:creationId xmlns:a16="http://schemas.microsoft.com/office/drawing/2014/main" id="{6323CE91-2EE1-171C-0966-304B10F00B8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003117">
            <a:off x="14356109" y="5246788"/>
            <a:ext cx="2061346" cy="1159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305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3"/>
          <p:cNvSpPr txBox="1"/>
          <p:nvPr/>
        </p:nvSpPr>
        <p:spPr>
          <a:xfrm>
            <a:off x="1687783" y="3509772"/>
            <a:ext cx="15219900" cy="4682436"/>
          </a:xfrm>
          <a:prstGeom prst="rect">
            <a:avLst/>
          </a:prstGeom>
          <a:noFill/>
          <a:ln>
            <a:noFill/>
          </a:ln>
        </p:spPr>
        <p:txBody>
          <a:bodyPr spcFirstLastPara="1" wrap="square" lIns="0" tIns="0" rIns="0" bIns="0" anchor="t" anchorCtr="0">
            <a:spAutoFit/>
          </a:bodyPr>
          <a:lstStyle/>
          <a:p>
            <a:pPr lvl="0" algn="just" rtl="0">
              <a:lnSpc>
                <a:spcPct val="147000"/>
              </a:lnSpc>
              <a:spcBef>
                <a:spcPts val="0"/>
              </a:spcBef>
              <a:spcAft>
                <a:spcPts val="0"/>
              </a:spcAft>
              <a:buClr>
                <a:schemeClr val="dk1"/>
              </a:buClr>
              <a:buSzPts val="1100"/>
            </a:pPr>
            <a:r>
              <a:rPr lang="en-US" sz="2300" dirty="0">
                <a:solidFill>
                  <a:srgbClr val="0F2D2E"/>
                </a:solidFill>
                <a:latin typeface="Century Gothic"/>
                <a:ea typeface="Century Gothic"/>
                <a:cs typeface="Century Gothic"/>
                <a:sym typeface="Century Gothic"/>
              </a:rPr>
              <a:t>Activity Objective: Reflect on a completed Arduino project and provide peer feedback.</a:t>
            </a:r>
          </a:p>
          <a:p>
            <a:pPr lvl="0" algn="just" rtl="0">
              <a:lnSpc>
                <a:spcPct val="147000"/>
              </a:lnSpc>
              <a:spcBef>
                <a:spcPts val="0"/>
              </a:spcBef>
              <a:spcAft>
                <a:spcPts val="0"/>
              </a:spcAft>
              <a:buClr>
                <a:schemeClr val="dk1"/>
              </a:buClr>
              <a:buSzPts val="1100"/>
            </a:pPr>
            <a:r>
              <a:rPr lang="en-US" sz="2300" dirty="0">
                <a:solidFill>
                  <a:srgbClr val="0F2D2E"/>
                </a:solidFill>
                <a:latin typeface="Century Gothic"/>
                <a:ea typeface="Century Gothic"/>
                <a:cs typeface="Century Gothic"/>
                <a:sym typeface="Century Gothic"/>
              </a:rPr>
              <a:t>Setup: Groups present their projects, focusing on challenges faced, solutions found, and the final outcome.</a:t>
            </a:r>
          </a:p>
          <a:p>
            <a:pPr lvl="0" algn="just" rtl="0">
              <a:lnSpc>
                <a:spcPct val="147000"/>
              </a:lnSpc>
              <a:spcBef>
                <a:spcPts val="0"/>
              </a:spcBef>
              <a:spcAft>
                <a:spcPts val="0"/>
              </a:spcAft>
              <a:buClr>
                <a:schemeClr val="dk1"/>
              </a:buClr>
              <a:buSzPts val="1100"/>
            </a:pPr>
            <a:endParaRPr lang="en-US" sz="2300" dirty="0">
              <a:solidFill>
                <a:srgbClr val="0F2D2E"/>
              </a:solidFill>
              <a:latin typeface="Century Gothic"/>
              <a:ea typeface="Century Gothic"/>
              <a:cs typeface="Century Gothic"/>
              <a:sym typeface="Century Gothic"/>
            </a:endParaRPr>
          </a:p>
          <a:p>
            <a:pPr lvl="0" algn="just" rtl="0">
              <a:lnSpc>
                <a:spcPct val="147000"/>
              </a:lnSpc>
              <a:spcBef>
                <a:spcPts val="0"/>
              </a:spcBef>
              <a:spcAft>
                <a:spcPts val="0"/>
              </a:spcAft>
              <a:buClr>
                <a:schemeClr val="dk1"/>
              </a:buClr>
              <a:buSzPts val="1100"/>
            </a:pPr>
            <a:r>
              <a:rPr lang="en-US" sz="2300" b="1" dirty="0">
                <a:solidFill>
                  <a:srgbClr val="0F2D2E"/>
                </a:solidFill>
                <a:latin typeface="Century Gothic"/>
                <a:ea typeface="Century Gothic"/>
                <a:cs typeface="Century Gothic"/>
                <a:sym typeface="Century Gothic"/>
              </a:rPr>
              <a:t>Steps:</a:t>
            </a:r>
          </a:p>
          <a:p>
            <a:pPr lvl="0" algn="just" rtl="0">
              <a:lnSpc>
                <a:spcPct val="147000"/>
              </a:lnSpc>
              <a:spcBef>
                <a:spcPts val="0"/>
              </a:spcBef>
              <a:spcAft>
                <a:spcPts val="0"/>
              </a:spcAft>
              <a:buClr>
                <a:schemeClr val="dk1"/>
              </a:buClr>
              <a:buSzPts val="1100"/>
            </a:pPr>
            <a:r>
              <a:rPr lang="en-US" sz="2300" dirty="0">
                <a:solidFill>
                  <a:srgbClr val="0F2D2E"/>
                </a:solidFill>
                <a:latin typeface="Century Gothic"/>
                <a:ea typeface="Century Gothic"/>
                <a:cs typeface="Century Gothic"/>
                <a:sym typeface="Century Gothic"/>
              </a:rPr>
              <a:t>1. Each group presents their project in a 5-minute showcase.</a:t>
            </a:r>
          </a:p>
          <a:p>
            <a:pPr lvl="0" algn="just" rtl="0">
              <a:lnSpc>
                <a:spcPct val="147000"/>
              </a:lnSpc>
              <a:spcBef>
                <a:spcPts val="0"/>
              </a:spcBef>
              <a:spcAft>
                <a:spcPts val="0"/>
              </a:spcAft>
              <a:buClr>
                <a:schemeClr val="dk1"/>
              </a:buClr>
              <a:buSzPts val="1100"/>
            </a:pPr>
            <a:r>
              <a:rPr lang="en-US" sz="2300" dirty="0">
                <a:solidFill>
                  <a:srgbClr val="0F2D2E"/>
                </a:solidFill>
                <a:latin typeface="Century Gothic"/>
                <a:ea typeface="Century Gothic"/>
                <a:cs typeface="Century Gothic"/>
                <a:sym typeface="Century Gothic"/>
              </a:rPr>
              <a:t>2. Peers provide feedback using a structured form with prompts like:</a:t>
            </a:r>
          </a:p>
          <a:p>
            <a:pPr lvl="7" algn="just">
              <a:lnSpc>
                <a:spcPct val="147000"/>
              </a:lnSpc>
              <a:buClr>
                <a:schemeClr val="dk1"/>
              </a:buClr>
              <a:buSzPts val="1100"/>
            </a:pPr>
            <a:r>
              <a:rPr lang="en-US" sz="2300" dirty="0">
                <a:solidFill>
                  <a:srgbClr val="0F2D2E"/>
                </a:solidFill>
                <a:latin typeface="Century Gothic"/>
                <a:ea typeface="Century Gothic"/>
                <a:cs typeface="Century Gothic"/>
                <a:sym typeface="Century Gothic"/>
              </a:rPr>
              <a:t>- “What was the most innovative part of the project?”</a:t>
            </a:r>
          </a:p>
          <a:p>
            <a:pPr lvl="7" algn="just">
              <a:lnSpc>
                <a:spcPct val="147000"/>
              </a:lnSpc>
              <a:buClr>
                <a:schemeClr val="dk1"/>
              </a:buClr>
              <a:buSzPts val="1100"/>
            </a:pPr>
            <a:r>
              <a:rPr lang="en-US" sz="2300" dirty="0">
                <a:solidFill>
                  <a:srgbClr val="0F2D2E"/>
                </a:solidFill>
                <a:latin typeface="Century Gothic"/>
                <a:ea typeface="Century Gothic"/>
                <a:cs typeface="Century Gothic"/>
                <a:sym typeface="Century Gothic"/>
              </a:rPr>
              <a:t>- “What could have been improved?”</a:t>
            </a:r>
          </a:p>
          <a:p>
            <a:pPr lvl="0" algn="just" rtl="0">
              <a:lnSpc>
                <a:spcPct val="147000"/>
              </a:lnSpc>
              <a:spcBef>
                <a:spcPts val="0"/>
              </a:spcBef>
              <a:spcAft>
                <a:spcPts val="0"/>
              </a:spcAft>
              <a:buClr>
                <a:schemeClr val="dk1"/>
              </a:buClr>
              <a:buSzPts val="1100"/>
            </a:pPr>
            <a:r>
              <a:rPr lang="en-US" sz="2300" dirty="0">
                <a:solidFill>
                  <a:srgbClr val="0F2D2E"/>
                </a:solidFill>
                <a:latin typeface="Century Gothic"/>
                <a:ea typeface="Century Gothic"/>
                <a:cs typeface="Century Gothic"/>
                <a:sym typeface="Century Gothic"/>
              </a:rPr>
              <a:t>3. Teachers facilitate a reflection discussion to summarize lessons learned and share key takeaways.</a:t>
            </a:r>
            <a:endParaRPr sz="2000" dirty="0">
              <a:solidFill>
                <a:schemeClr val="tx1"/>
              </a:solidFill>
              <a:latin typeface="Century Gothic"/>
              <a:ea typeface="Century Gothic"/>
              <a:cs typeface="Century Gothic"/>
              <a:sym typeface="Century Gothic"/>
            </a:endParaRPr>
          </a:p>
        </p:txBody>
      </p:sp>
      <p:cxnSp>
        <p:nvCxnSpPr>
          <p:cNvPr id="173" name="Google Shape;173;p23"/>
          <p:cNvCxnSpPr/>
          <p:nvPr/>
        </p:nvCxnSpPr>
        <p:spPr>
          <a:xfrm rot="10800000">
            <a:off x="1687783" y="2578663"/>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23"/>
          <p:cNvSpPr txBox="1"/>
          <p:nvPr/>
        </p:nvSpPr>
        <p:spPr>
          <a:xfrm>
            <a:off x="1687783" y="1544912"/>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Example Activity: Reflection and Feedback Session</a:t>
            </a:r>
            <a:endParaRPr sz="1000" dirty="0">
              <a:solidFill>
                <a:schemeClr val="bg2"/>
              </a:solidFill>
              <a:latin typeface="Century Gothic" panose="020B0502020202020204" pitchFamily="34" charset="0"/>
            </a:endParaRPr>
          </a:p>
        </p:txBody>
      </p:sp>
      <p:sp>
        <p:nvSpPr>
          <p:cNvPr id="175" name="Google Shape;175;p2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76" name="Google Shape;176;p23"/>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78" name="Google Shape;178;p23"/>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 name="Google Shape;142;p5">
            <a:extLst>
              <a:ext uri="{FF2B5EF4-FFF2-40B4-BE49-F238E27FC236}">
                <a16:creationId xmlns:a16="http://schemas.microsoft.com/office/drawing/2014/main" id="{93FF2610-D09E-C648-45D3-E9A3C24881EE}"/>
              </a:ext>
            </a:extLst>
          </p:cNvPr>
          <p:cNvSpPr txBox="1"/>
          <p:nvPr/>
        </p:nvSpPr>
        <p:spPr>
          <a:xfrm>
            <a:off x="1687783" y="609649"/>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Reflection, Feedback, and Inclusive Practices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4"/>
          <p:cNvSpPr txBox="1"/>
          <p:nvPr/>
        </p:nvSpPr>
        <p:spPr>
          <a:xfrm>
            <a:off x="1687783" y="3509772"/>
            <a:ext cx="15219900" cy="2601353"/>
          </a:xfrm>
          <a:prstGeom prst="rect">
            <a:avLst/>
          </a:prstGeom>
          <a:noFill/>
          <a:ln>
            <a:noFill/>
          </a:ln>
        </p:spPr>
        <p:txBody>
          <a:bodyPr spcFirstLastPara="1" wrap="square" lIns="0" tIns="0" rIns="0" bIns="0" anchor="t" anchorCtr="0">
            <a:spAutoFit/>
          </a:bodyPr>
          <a:lstStyle/>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Adapting activities: Simplify tasks or provide extra scaffolding for students with SEN.</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Promoting equity: Rotate roles within groups to ensure all students participate in meaningful ways.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Encouraging engagement: Use visual aids, hands-on materials, or step-by-step guides for students who need additional support.</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Creating safe spaces: Build a classroom culture that values diversity and supports all learning styles.</a:t>
            </a:r>
            <a:endParaRPr sz="2300" dirty="0">
              <a:solidFill>
                <a:srgbClr val="0F2D2E"/>
              </a:solidFill>
              <a:latin typeface="Century Gothic"/>
              <a:ea typeface="Century Gothic"/>
              <a:cs typeface="Century Gothic"/>
              <a:sym typeface="Century Gothic"/>
            </a:endParaRPr>
          </a:p>
        </p:txBody>
      </p:sp>
      <p:cxnSp>
        <p:nvCxnSpPr>
          <p:cNvPr id="184" name="Google Shape;184;p24"/>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Inclusive Practices in Collaborative Arduino Projects</a:t>
            </a:r>
            <a:endParaRPr sz="1100" dirty="0">
              <a:solidFill>
                <a:schemeClr val="bg2"/>
              </a:solidFill>
            </a:endParaRPr>
          </a:p>
        </p:txBody>
      </p:sp>
      <p:sp>
        <p:nvSpPr>
          <p:cNvPr id="186" name="Google Shape;186;p24"/>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3" name="Google Shape;142;p5">
            <a:extLst>
              <a:ext uri="{FF2B5EF4-FFF2-40B4-BE49-F238E27FC236}">
                <a16:creationId xmlns:a16="http://schemas.microsoft.com/office/drawing/2014/main" id="{84F3BE32-88C9-A1E6-CDDD-1675D7E0F2DD}"/>
              </a:ext>
            </a:extLst>
          </p:cNvPr>
          <p:cNvSpPr txBox="1"/>
          <p:nvPr/>
        </p:nvSpPr>
        <p:spPr>
          <a:xfrm>
            <a:off x="1687783" y="609649"/>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Reflection, Feedback, and Inclusive Practices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94"/>
        <p:cNvGrpSpPr/>
        <p:nvPr/>
      </p:nvGrpSpPr>
      <p:grpSpPr>
        <a:xfrm>
          <a:off x="0" y="0"/>
          <a:ext cx="0" cy="0"/>
          <a:chOff x="0" y="0"/>
          <a:chExt cx="0" cy="0"/>
        </a:xfrm>
      </p:grpSpPr>
      <p:grpSp>
        <p:nvGrpSpPr>
          <p:cNvPr id="195" name="Google Shape;195;p8"/>
          <p:cNvGrpSpPr/>
          <p:nvPr/>
        </p:nvGrpSpPr>
        <p:grpSpPr>
          <a:xfrm>
            <a:off x="-590334" y="-2737919"/>
            <a:ext cx="17982161" cy="4071419"/>
            <a:chOff x="0" y="-9525"/>
            <a:chExt cx="5559109" cy="1258662"/>
          </a:xfrm>
        </p:grpSpPr>
        <p:sp>
          <p:nvSpPr>
            <p:cNvPr id="196" name="Google Shape;196;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98" name="Google Shape;198;p8"/>
          <p:cNvSpPr/>
          <p:nvPr/>
        </p:nvSpPr>
        <p:spPr>
          <a:xfrm>
            <a:off x="1584780" y="1958660"/>
            <a:ext cx="19603058" cy="5699440"/>
          </a:xfrm>
          <a:custGeom>
            <a:avLst/>
            <a:gdLst/>
            <a:ahLst/>
            <a:cxnLst/>
            <a:rect l="l" t="t" r="r" b="b"/>
            <a:pathLst>
              <a:path w="6060203" h="1761958" extrusionOk="0">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9" name="Google Shape;199;p8"/>
          <p:cNvSpPr txBox="1"/>
          <p:nvPr/>
        </p:nvSpPr>
        <p:spPr>
          <a:xfrm>
            <a:off x="1584780" y="2308849"/>
            <a:ext cx="19603058" cy="5730251"/>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0" name="Google Shape;200;p8"/>
          <p:cNvSpPr txBox="1"/>
          <p:nvPr/>
        </p:nvSpPr>
        <p:spPr>
          <a:xfrm>
            <a:off x="8929167" y="2895321"/>
            <a:ext cx="5531375" cy="4107672"/>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Clr>
                <a:srgbClr val="000000"/>
              </a:buClr>
              <a:buSzPts val="11189"/>
              <a:buFont typeface="Arial"/>
              <a:buNone/>
            </a:pPr>
            <a:r>
              <a:rPr lang="en-US" sz="11189" b="0" i="0" u="none" strike="noStrike" cap="none">
                <a:solidFill>
                  <a:srgbClr val="0F2D2E"/>
                </a:solidFill>
                <a:latin typeface="Century Gothic"/>
                <a:ea typeface="Century Gothic"/>
                <a:cs typeface="Century Gothic"/>
                <a:sym typeface="Century Gothic"/>
              </a:rPr>
              <a:t>THANK </a:t>
            </a:r>
            <a:endParaRPr sz="1400" b="0" i="0" u="none" strike="noStrike" cap="none">
              <a:solidFill>
                <a:srgbClr val="000000"/>
              </a:solidFill>
              <a:latin typeface="Arial"/>
              <a:ea typeface="Arial"/>
              <a:cs typeface="Arial"/>
              <a:sym typeface="Arial"/>
            </a:endParaRPr>
          </a:p>
          <a:p>
            <a:pPr marL="0" marR="0" lvl="0" indent="0" algn="ctr" rtl="0">
              <a:lnSpc>
                <a:spcPct val="109995"/>
              </a:lnSpc>
              <a:spcBef>
                <a:spcPts val="0"/>
              </a:spcBef>
              <a:spcAft>
                <a:spcPts val="0"/>
              </a:spcAft>
              <a:buClr>
                <a:srgbClr val="000000"/>
              </a:buClr>
              <a:buSzPts val="17688"/>
              <a:buFont typeface="Arial"/>
              <a:buNone/>
            </a:pPr>
            <a:r>
              <a:rPr lang="en-US" sz="17688" b="0" i="0" u="none" strike="noStrike" cap="none">
                <a:solidFill>
                  <a:srgbClr val="0F2D2E"/>
                </a:solidFill>
                <a:latin typeface="Century Gothic"/>
                <a:ea typeface="Century Gothic"/>
                <a:cs typeface="Century Gothic"/>
                <a:sym typeface="Century Gothic"/>
              </a:rPr>
              <a:t>YOU</a:t>
            </a:r>
            <a:endParaRPr sz="1400" b="0" i="0" u="none" strike="noStrike" cap="none">
              <a:solidFill>
                <a:srgbClr val="000000"/>
              </a:solidFill>
              <a:latin typeface="Arial"/>
              <a:ea typeface="Arial"/>
              <a:cs typeface="Arial"/>
              <a:sym typeface="Arial"/>
            </a:endParaRPr>
          </a:p>
        </p:txBody>
      </p:sp>
      <p:grpSp>
        <p:nvGrpSpPr>
          <p:cNvPr id="201" name="Google Shape;201;p8"/>
          <p:cNvGrpSpPr/>
          <p:nvPr/>
        </p:nvGrpSpPr>
        <p:grpSpPr>
          <a:xfrm>
            <a:off x="-1220849" y="8311081"/>
            <a:ext cx="17982161" cy="4071419"/>
            <a:chOff x="0" y="-9525"/>
            <a:chExt cx="5559109" cy="1258662"/>
          </a:xfrm>
        </p:grpSpPr>
        <p:sp>
          <p:nvSpPr>
            <p:cNvPr id="202" name="Google Shape;202;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04" name="Google Shape;204;p8"/>
          <p:cNvSpPr/>
          <p:nvPr/>
        </p:nvSpPr>
        <p:spPr>
          <a:xfrm>
            <a:off x="664021" y="197804"/>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5" name="Google Shape;205;p8"/>
          <p:cNvSpPr/>
          <p:nvPr/>
        </p:nvSpPr>
        <p:spPr>
          <a:xfrm>
            <a:off x="6957970" y="288277"/>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6" name="Google Shape;206;p8"/>
          <p:cNvSpPr/>
          <p:nvPr/>
        </p:nvSpPr>
        <p:spPr>
          <a:xfrm>
            <a:off x="5187470" y="98784"/>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5">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7" name="Google Shape;207;p8"/>
          <p:cNvSpPr/>
          <p:nvPr/>
        </p:nvSpPr>
        <p:spPr>
          <a:xfrm>
            <a:off x="15448862" y="259298"/>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8" name="Google Shape;208;p8"/>
          <p:cNvSpPr/>
          <p:nvPr/>
        </p:nvSpPr>
        <p:spPr>
          <a:xfrm>
            <a:off x="13661090" y="313067"/>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9" name="Google Shape;209;p8"/>
          <p:cNvSpPr/>
          <p:nvPr/>
        </p:nvSpPr>
        <p:spPr>
          <a:xfrm>
            <a:off x="2591439" y="252275"/>
            <a:ext cx="1838725" cy="671206"/>
          </a:xfrm>
          <a:custGeom>
            <a:avLst/>
            <a:gdLst/>
            <a:ahLst/>
            <a:cxnLst/>
            <a:rect l="l" t="t" r="r" b="b"/>
            <a:pathLst>
              <a:path w="1838725" h="671206" extrusionOk="0">
                <a:moveTo>
                  <a:pt x="0" y="0"/>
                </a:moveTo>
                <a:lnTo>
                  <a:pt x="1838725" y="0"/>
                </a:lnTo>
                <a:lnTo>
                  <a:pt x="1838725" y="671206"/>
                </a:lnTo>
                <a:lnTo>
                  <a:pt x="0" y="671206"/>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0" name="Google Shape;210;p8"/>
          <p:cNvSpPr/>
          <p:nvPr/>
        </p:nvSpPr>
        <p:spPr>
          <a:xfrm>
            <a:off x="11618950" y="177633"/>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9">
              <a:alphaModFix/>
            </a:blip>
            <a:stretch>
              <a:fillRect t="-20266" b="-2026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1" name="Google Shape;211;p8"/>
          <p:cNvSpPr/>
          <p:nvPr/>
        </p:nvSpPr>
        <p:spPr>
          <a:xfrm>
            <a:off x="9520391" y="252275"/>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12" name="Google Shape;212;p8"/>
          <p:cNvPicPr preferRelativeResize="0"/>
          <p:nvPr/>
        </p:nvPicPr>
        <p:blipFill rotWithShape="1">
          <a:blip r:embed="rId11">
            <a:alphaModFix/>
          </a:blip>
          <a:srcRect l="23001" t="11161" r="25379" b="23378"/>
          <a:stretch/>
        </p:blipFill>
        <p:spPr>
          <a:xfrm>
            <a:off x="3657600" y="2276967"/>
            <a:ext cx="3810000" cy="4831453"/>
          </a:xfrm>
          <a:prstGeom prst="rect">
            <a:avLst/>
          </a:prstGeom>
          <a:noFill/>
          <a:ln>
            <a:noFill/>
          </a:ln>
        </p:spPr>
      </p:pic>
      <p:pic>
        <p:nvPicPr>
          <p:cNvPr id="213" name="Google Shape;213;p8"/>
          <p:cNvPicPr preferRelativeResize="0"/>
          <p:nvPr/>
        </p:nvPicPr>
        <p:blipFill rotWithShape="1">
          <a:blip r:embed="rId12">
            <a:alphaModFix/>
          </a:blip>
          <a:srcRect/>
          <a:stretch/>
        </p:blipFill>
        <p:spPr>
          <a:xfrm>
            <a:off x="2812896" y="8718599"/>
            <a:ext cx="1859594" cy="769000"/>
          </a:xfrm>
          <a:prstGeom prst="rect">
            <a:avLst/>
          </a:prstGeom>
          <a:noFill/>
          <a:ln>
            <a:noFill/>
          </a:ln>
        </p:spPr>
      </p:pic>
      <p:pic>
        <p:nvPicPr>
          <p:cNvPr id="214" name="Google Shape;214;p8"/>
          <p:cNvPicPr preferRelativeResize="0"/>
          <p:nvPr/>
        </p:nvPicPr>
        <p:blipFill rotWithShape="1">
          <a:blip r:embed="rId13">
            <a:alphaModFix/>
          </a:blip>
          <a:srcRect t="18055" b="18054"/>
          <a:stretch/>
        </p:blipFill>
        <p:spPr>
          <a:xfrm>
            <a:off x="6666145" y="8581565"/>
            <a:ext cx="1655567" cy="1057735"/>
          </a:xfrm>
          <a:prstGeom prst="rect">
            <a:avLst/>
          </a:prstGeom>
          <a:noFill/>
          <a:ln>
            <a:noFill/>
          </a:ln>
        </p:spPr>
      </p:pic>
      <p:pic>
        <p:nvPicPr>
          <p:cNvPr id="215" name="Google Shape;215;p8"/>
          <p:cNvPicPr preferRelativeResize="0"/>
          <p:nvPr/>
        </p:nvPicPr>
        <p:blipFill rotWithShape="1">
          <a:blip r:embed="rId14">
            <a:alphaModFix/>
          </a:blip>
          <a:srcRect/>
          <a:stretch/>
        </p:blipFill>
        <p:spPr>
          <a:xfrm>
            <a:off x="10359820" y="8857881"/>
            <a:ext cx="2898980" cy="603968"/>
          </a:xfrm>
          <a:prstGeom prst="rect">
            <a:avLst/>
          </a:prstGeom>
          <a:noFill/>
          <a:ln>
            <a:noFill/>
          </a:ln>
        </p:spPr>
      </p:pic>
      <p:graphicFrame>
        <p:nvGraphicFramePr>
          <p:cNvPr id="216" name="Google Shape;216;p8"/>
          <p:cNvGraphicFramePr/>
          <p:nvPr/>
        </p:nvGraphicFramePr>
        <p:xfrm>
          <a:off x="152400" y="9258300"/>
          <a:ext cx="15733375" cy="1181799"/>
        </p:xfrm>
        <a:graphic>
          <a:graphicData uri="http://schemas.openxmlformats.org/drawingml/2006/table">
            <a:tbl>
              <a:tblPr>
                <a:noFill/>
                <a:tableStyleId>{F02B88F2-B1B2-4DAE-8667-588E739AA7B4}</a:tableStyleId>
              </a:tblPr>
              <a:tblGrid>
                <a:gridCol w="15733375">
                  <a:extLst>
                    <a:ext uri="{9D8B030D-6E8A-4147-A177-3AD203B41FA5}">
                      <a16:colId xmlns:a16="http://schemas.microsoft.com/office/drawing/2014/main" val="20000"/>
                    </a:ext>
                  </a:extLst>
                </a:gridCol>
              </a:tblGrid>
              <a:tr h="770675">
                <a:tc>
                  <a:txBody>
                    <a:bodyPr/>
                    <a:lstStyle/>
                    <a:p>
                      <a:pPr marL="0" marR="0" lvl="0" indent="0" algn="just" rtl="0">
                        <a:lnSpc>
                          <a:spcPct val="151666"/>
                        </a:lnSpc>
                        <a:spcBef>
                          <a:spcPts val="0"/>
                        </a:spcBef>
                        <a:spcAft>
                          <a:spcPts val="0"/>
                        </a:spcAft>
                        <a:buClr>
                          <a:schemeClr val="dk1"/>
                        </a:buClr>
                        <a:buSzPts val="1200"/>
                        <a:buFont typeface="Calibri"/>
                        <a:buNone/>
                      </a:pPr>
                      <a:r>
                        <a:rPr lang="en-US" sz="1200" b="0" i="1" u="none" strike="noStrike" cap="none">
                          <a:solidFill>
                            <a:schemeClr val="dk1"/>
                          </a:solidFill>
                          <a:latin typeface="Calibri"/>
                          <a:ea typeface="Calibri"/>
                          <a:cs typeface="Calibri"/>
                          <a:sym typeface="Calibri"/>
                        </a:rPr>
                        <a:t>© 2022-2024. This work is licensed under a </a:t>
                      </a:r>
                      <a:r>
                        <a:rPr lang="en-US" sz="1200" b="0" i="1"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 4.0 LEGAL CODE</a:t>
                      </a:r>
                      <a:r>
                        <a:rPr lang="en-US" sz="1200" b="0" i="1" u="none" strike="noStrike" cap="none">
                          <a:solidFill>
                            <a:schemeClr val="dk1"/>
                          </a:solidFill>
                          <a:latin typeface="Calibri"/>
                          <a:ea typeface="Calibri"/>
                          <a:cs typeface="Calibri"/>
                          <a:sym typeface="Calibri"/>
                        </a:rPr>
                        <a:t>.</a:t>
                      </a:r>
                      <a:endParaRPr sz="1400" u="none" strike="noStrike" cap="none"/>
                    </a:p>
                    <a:p>
                      <a:pPr marL="0" marR="0" lvl="0" indent="0" algn="just" rtl="0">
                        <a:lnSpc>
                          <a:spcPct val="140000"/>
                        </a:lnSpc>
                        <a:spcBef>
                          <a:spcPts val="0"/>
                        </a:spcBef>
                        <a:spcAft>
                          <a:spcPts val="0"/>
                        </a:spcAft>
                        <a:buClr>
                          <a:srgbClr val="000000"/>
                        </a:buClr>
                        <a:buSzPts val="1300"/>
                        <a:buFont typeface="Arial"/>
                        <a:buNone/>
                      </a:pPr>
                      <a:r>
                        <a:rPr lang="en-US" sz="1300" u="none" strike="noStrike" cap="non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strike="noStrike" cap="none"/>
                    </a:p>
                  </a:txBody>
                  <a:tcPr marL="190500" marR="190500" marT="190500" marB="190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592</Words>
  <Application>Microsoft Office PowerPoint</Application>
  <PresentationFormat>Custom</PresentationFormat>
  <Paragraphs>61</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Calibri</vt:lpstr>
      <vt:lpstr>Century Gothic</vt:lpstr>
      <vt:lpstr>Wingdings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Utilizador</dc:creator>
  <cp:lastModifiedBy>-MARIOS IOANNIS KARAMINTZIOS</cp:lastModifiedBy>
  <cp:revision>28</cp:revision>
  <dcterms:created xsi:type="dcterms:W3CDTF">2006-08-16T00:00:00Z</dcterms:created>
  <dcterms:modified xsi:type="dcterms:W3CDTF">2025-01-23T11:26:39Z</dcterms:modified>
</cp:coreProperties>
</file>